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Garet Bold" charset="1" panose="00000000000000000000"/>
      <p:regular r:id="rId15"/>
    </p:embeddedFont>
    <p:embeddedFont>
      <p:font typeface="Glacial Indifference" charset="1" panose="00000000000000000000"/>
      <p:regular r:id="rId16"/>
    </p:embeddedFont>
    <p:embeddedFont>
      <p:font typeface="Glacial Indifference Bold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2B1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51252" y="638508"/>
            <a:ext cx="5014198" cy="9009985"/>
            <a:chOff x="0" y="0"/>
            <a:chExt cx="743189" cy="1335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3189" cy="1335431"/>
            </a:xfrm>
            <a:custGeom>
              <a:avLst/>
              <a:gdLst/>
              <a:ahLst/>
              <a:cxnLst/>
              <a:rect r="r" b="b" t="t" l="l"/>
              <a:pathLst>
                <a:path h="1335431" w="743189">
                  <a:moveTo>
                    <a:pt x="92640" y="0"/>
                  </a:moveTo>
                  <a:lnTo>
                    <a:pt x="650549" y="0"/>
                  </a:lnTo>
                  <a:cubicBezTo>
                    <a:pt x="701712" y="0"/>
                    <a:pt x="743189" y="41476"/>
                    <a:pt x="743189" y="92640"/>
                  </a:cubicBezTo>
                  <a:lnTo>
                    <a:pt x="743189" y="1242791"/>
                  </a:lnTo>
                  <a:cubicBezTo>
                    <a:pt x="743189" y="1293955"/>
                    <a:pt x="701712" y="1335431"/>
                    <a:pt x="650549" y="1335431"/>
                  </a:cubicBezTo>
                  <a:lnTo>
                    <a:pt x="92640" y="1335431"/>
                  </a:lnTo>
                  <a:cubicBezTo>
                    <a:pt x="41476" y="1335431"/>
                    <a:pt x="0" y="1293955"/>
                    <a:pt x="0" y="1242791"/>
                  </a:cubicBezTo>
                  <a:lnTo>
                    <a:pt x="0" y="92640"/>
                  </a:lnTo>
                  <a:cubicBezTo>
                    <a:pt x="0" y="41476"/>
                    <a:pt x="41476" y="0"/>
                    <a:pt x="92640" y="0"/>
                  </a:cubicBezTo>
                  <a:close/>
                </a:path>
              </a:pathLst>
            </a:custGeom>
            <a:blipFill>
              <a:blip r:embed="rId2"/>
              <a:stretch>
                <a:fillRect l="-100500" t="0" r="-141765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028700" y="5594516"/>
            <a:ext cx="11240780" cy="0"/>
          </a:xfrm>
          <a:prstGeom prst="line">
            <a:avLst/>
          </a:prstGeom>
          <a:ln cap="flat" w="19050">
            <a:solidFill>
              <a:srgbClr val="2F49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5400000">
            <a:off x="9834966" y="8355986"/>
            <a:ext cx="4869029" cy="2585012"/>
          </a:xfrm>
          <a:custGeom>
            <a:avLst/>
            <a:gdLst/>
            <a:ahLst/>
            <a:cxnLst/>
            <a:rect r="r" b="b" t="t" l="l"/>
            <a:pathLst>
              <a:path h="2585012" w="4869029">
                <a:moveTo>
                  <a:pt x="0" y="0"/>
                </a:moveTo>
                <a:lnTo>
                  <a:pt x="4869029" y="0"/>
                </a:lnTo>
                <a:lnTo>
                  <a:pt x="4869029" y="2585012"/>
                </a:lnTo>
                <a:lnTo>
                  <a:pt x="0" y="258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34363" y="-118837"/>
            <a:ext cx="5082361" cy="2562357"/>
          </a:xfrm>
          <a:custGeom>
            <a:avLst/>
            <a:gdLst/>
            <a:ahLst/>
            <a:cxnLst/>
            <a:rect r="r" b="b" t="t" l="l"/>
            <a:pathLst>
              <a:path h="2562357" w="5082361">
                <a:moveTo>
                  <a:pt x="0" y="0"/>
                </a:moveTo>
                <a:lnTo>
                  <a:pt x="5082360" y="0"/>
                </a:lnTo>
                <a:lnTo>
                  <a:pt x="5082360" y="2562357"/>
                </a:lnTo>
                <a:lnTo>
                  <a:pt x="0" y="2562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162975"/>
            <a:ext cx="11240780" cy="2107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1"/>
              </a:lnSpc>
            </a:pPr>
            <a:r>
              <a:rPr lang="en-US" sz="7700" b="true">
                <a:solidFill>
                  <a:srgbClr val="E8EEF3"/>
                </a:solidFill>
                <a:latin typeface="Garet Bold"/>
                <a:ea typeface="Garet Bold"/>
                <a:cs typeface="Garet Bold"/>
                <a:sym typeface="Garet Bold"/>
              </a:rPr>
              <a:t>Evaluación Capstone</a:t>
            </a:r>
          </a:p>
          <a:p>
            <a:pPr algn="l" marL="0" indent="0" lvl="0">
              <a:lnSpc>
                <a:spcPts val="7257"/>
              </a:lnSpc>
            </a:pPr>
            <a:r>
              <a:rPr lang="en-US" b="true" sz="5900">
                <a:solidFill>
                  <a:srgbClr val="E8EEF3"/>
                </a:solidFill>
                <a:latin typeface="Garet Bold"/>
                <a:ea typeface="Garet Bold"/>
                <a:cs typeface="Garet Bold"/>
                <a:sym typeface="Garet Bold"/>
              </a:rPr>
              <a:t>Proyecto Jabones “Seifer”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45953"/>
            <a:ext cx="5837663" cy="131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>
                <a:solidFill>
                  <a:srgbClr val="2F493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Anibal Jara</a:t>
            </a:r>
          </a:p>
          <a:p>
            <a:pPr algn="l" marL="0" indent="0" lvl="0">
              <a:lnSpc>
                <a:spcPts val="5319"/>
              </a:lnSpc>
            </a:pPr>
            <a:r>
              <a:rPr lang="en-US" sz="3799">
                <a:solidFill>
                  <a:srgbClr val="2F493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Pedro Maturana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395895"/>
            <a:ext cx="9411326" cy="478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4"/>
              </a:lnSpc>
              <a:spcBef>
                <a:spcPct val="0"/>
              </a:spcBef>
            </a:pPr>
            <a:r>
              <a:rPr lang="en-US" sz="2846">
                <a:solidFill>
                  <a:srgbClr val="2F493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CAPSTONE_004V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57557"/>
            <a:ext cx="17259300" cy="5498955"/>
            <a:chOff x="0" y="0"/>
            <a:chExt cx="2833290" cy="9027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902709"/>
            </a:xfrm>
            <a:custGeom>
              <a:avLst/>
              <a:gdLst/>
              <a:ahLst/>
              <a:cxnLst/>
              <a:rect r="r" b="b" t="t" l="l"/>
              <a:pathLst>
                <a:path h="90270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902709"/>
                  </a:lnTo>
                  <a:lnTo>
                    <a:pt x="0" y="902709"/>
                  </a:lnTo>
                  <a:close/>
                </a:path>
              </a:pathLst>
            </a:custGeom>
            <a:blipFill>
              <a:blip r:embed="rId2"/>
              <a:stretch>
                <a:fillRect l="0" t="-50020" r="0" b="-5726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6403722"/>
            <a:ext cx="1646511" cy="3282081"/>
          </a:xfrm>
          <a:custGeom>
            <a:avLst/>
            <a:gdLst/>
            <a:ahLst/>
            <a:cxnLst/>
            <a:rect r="r" b="b" t="t" l="l"/>
            <a:pathLst>
              <a:path h="3282081" w="1646511">
                <a:moveTo>
                  <a:pt x="0" y="0"/>
                </a:moveTo>
                <a:lnTo>
                  <a:pt x="1646511" y="0"/>
                </a:lnTo>
                <a:lnTo>
                  <a:pt x="1646511" y="3282081"/>
                </a:lnTo>
                <a:lnTo>
                  <a:pt x="0" y="3282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436045" y="6403722"/>
            <a:ext cx="1646511" cy="3282081"/>
          </a:xfrm>
          <a:custGeom>
            <a:avLst/>
            <a:gdLst/>
            <a:ahLst/>
            <a:cxnLst/>
            <a:rect r="r" b="b" t="t" l="l"/>
            <a:pathLst>
              <a:path h="3282081" w="1646511">
                <a:moveTo>
                  <a:pt x="1646510" y="0"/>
                </a:moveTo>
                <a:lnTo>
                  <a:pt x="0" y="0"/>
                </a:lnTo>
                <a:lnTo>
                  <a:pt x="0" y="3282081"/>
                </a:lnTo>
                <a:lnTo>
                  <a:pt x="1646510" y="3282081"/>
                </a:lnTo>
                <a:lnTo>
                  <a:pt x="16465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72844" y="6270372"/>
            <a:ext cx="13942312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F4937"/>
                </a:solidFill>
                <a:latin typeface="Garet Bold"/>
                <a:ea typeface="Garet Bold"/>
                <a:cs typeface="Garet Bold"/>
                <a:sym typeface="Garet Bold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72844" y="7605977"/>
            <a:ext cx="13942312" cy="1434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599">
                <a:solidFill>
                  <a:srgbClr val="2F493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 esta presentación abordaremos la fase 2 del proyecto de Capstone referente a los cambios en la metodología y actualizaciones en las herramientas de trabajo para dar énfasis en la elaboración del proyecto.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8505" y="746767"/>
            <a:ext cx="6379743" cy="8229600"/>
            <a:chOff x="0" y="0"/>
            <a:chExt cx="988389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8389" cy="1274980"/>
            </a:xfrm>
            <a:custGeom>
              <a:avLst/>
              <a:gdLst/>
              <a:ahLst/>
              <a:cxnLst/>
              <a:rect r="r" b="b" t="t" l="l"/>
              <a:pathLst>
                <a:path h="1274980" w="988389">
                  <a:moveTo>
                    <a:pt x="0" y="0"/>
                  </a:moveTo>
                  <a:lnTo>
                    <a:pt x="988389" y="0"/>
                  </a:lnTo>
                  <a:lnTo>
                    <a:pt x="98838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44822" t="0" r="-3464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5400000">
            <a:off x="5304350" y="8124927"/>
            <a:ext cx="4269554" cy="2266745"/>
          </a:xfrm>
          <a:custGeom>
            <a:avLst/>
            <a:gdLst/>
            <a:ahLst/>
            <a:cxnLst/>
            <a:rect r="r" b="b" t="t" l="l"/>
            <a:pathLst>
              <a:path h="2266745" w="4269554">
                <a:moveTo>
                  <a:pt x="0" y="0"/>
                </a:moveTo>
                <a:lnTo>
                  <a:pt x="4269555" y="0"/>
                </a:lnTo>
                <a:lnTo>
                  <a:pt x="4269555" y="2266746"/>
                </a:lnTo>
                <a:lnTo>
                  <a:pt x="0" y="22667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0"/>
            <a:ext cx="1646511" cy="3282081"/>
          </a:xfrm>
          <a:custGeom>
            <a:avLst/>
            <a:gdLst/>
            <a:ahLst/>
            <a:cxnLst/>
            <a:rect r="r" b="b" t="t" l="l"/>
            <a:pathLst>
              <a:path h="3282081" w="1646511">
                <a:moveTo>
                  <a:pt x="1646511" y="0"/>
                </a:moveTo>
                <a:lnTo>
                  <a:pt x="0" y="0"/>
                </a:lnTo>
                <a:lnTo>
                  <a:pt x="0" y="3282081"/>
                </a:lnTo>
                <a:lnTo>
                  <a:pt x="1646511" y="3282081"/>
                </a:lnTo>
                <a:lnTo>
                  <a:pt x="164651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9163050" y="2558450"/>
            <a:ext cx="0" cy="4980912"/>
          </a:xfrm>
          <a:prstGeom prst="line">
            <a:avLst/>
          </a:prstGeom>
          <a:ln cap="flat" w="19050">
            <a:solidFill>
              <a:srgbClr val="92B1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9754528" y="1054792"/>
            <a:ext cx="7829284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2F493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Contexto &amp; Justificación del proyecto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4528" y="4794892"/>
            <a:ext cx="5816993" cy="325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2F493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El proyecto busca ofrecer una solución práctica para reciclar el aceite usado, un problema que afecta al medio ambiente como a la población en general. </a:t>
            </a:r>
          </a:p>
          <a:p>
            <a:pPr algn="l">
              <a:lnSpc>
                <a:spcPts val="3299"/>
              </a:lnSpc>
            </a:pPr>
          </a:p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2F493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 pretende contribuir a la economía circular y concientizar a los consumidores sobre la sostenibilidad.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4121" y="0"/>
            <a:ext cx="7405800" cy="10287000"/>
            <a:chOff x="0" y="0"/>
            <a:chExt cx="1147352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4735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147352">
                  <a:moveTo>
                    <a:pt x="0" y="0"/>
                  </a:moveTo>
                  <a:lnTo>
                    <a:pt x="1147352" y="0"/>
                  </a:lnTo>
                  <a:lnTo>
                    <a:pt x="1147352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1846" t="0" r="-7184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897443" y="0"/>
            <a:ext cx="3390557" cy="1709406"/>
          </a:xfrm>
          <a:custGeom>
            <a:avLst/>
            <a:gdLst/>
            <a:ahLst/>
            <a:cxnLst/>
            <a:rect r="r" b="b" t="t" l="l"/>
            <a:pathLst>
              <a:path h="1709406" w="3390557">
                <a:moveTo>
                  <a:pt x="0" y="0"/>
                </a:moveTo>
                <a:lnTo>
                  <a:pt x="3390557" y="0"/>
                </a:lnTo>
                <a:lnTo>
                  <a:pt x="3390557" y="1709406"/>
                </a:lnTo>
                <a:lnTo>
                  <a:pt x="0" y="170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03994" y="0"/>
            <a:ext cx="4869029" cy="2585012"/>
          </a:xfrm>
          <a:custGeom>
            <a:avLst/>
            <a:gdLst/>
            <a:ahLst/>
            <a:cxnLst/>
            <a:rect r="r" b="b" t="t" l="l"/>
            <a:pathLst>
              <a:path h="2585012" w="4869029">
                <a:moveTo>
                  <a:pt x="0" y="0"/>
                </a:moveTo>
                <a:lnTo>
                  <a:pt x="4869029" y="0"/>
                </a:lnTo>
                <a:lnTo>
                  <a:pt x="4869029" y="2585012"/>
                </a:lnTo>
                <a:lnTo>
                  <a:pt x="0" y="258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054373" y="1266752"/>
            <a:ext cx="9233627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F493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Cambios en las Herramientas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451701"/>
            <a:ext cx="7897591" cy="288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099">
                <a:solidFill>
                  <a:srgbClr val="2F493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Frontend: Inicialmente se consideró Vue.js, pero se optó por React debido a su mayor flexibilidad y documentación disponible, lo que facilitara el desarrollo y mantenimiento de la interfaz de usuario.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D9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1279" y="0"/>
            <a:ext cx="7251023" cy="10287000"/>
            <a:chOff x="0" y="0"/>
            <a:chExt cx="966803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3971" t="6103" r="1849" b="5330"/>
            <a:stretch>
              <a:fillRect/>
            </a:stretch>
          </p:blipFill>
          <p:spPr>
            <a:xfrm flipH="false" flipV="false">
              <a:off x="0" y="0"/>
              <a:ext cx="9668031" cy="8890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3857" t="19221" r="10278" b="11018"/>
            <a:stretch>
              <a:fillRect/>
            </a:stretch>
          </p:blipFill>
          <p:spPr>
            <a:xfrm flipH="false" flipV="false">
              <a:off x="0" y="9271000"/>
              <a:ext cx="9668031" cy="4445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8916842" y="3900784"/>
            <a:ext cx="8115300" cy="334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3599">
                <a:solidFill>
                  <a:srgbClr val="E8EEF3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Backend: Se mantuvo el uso de Django por sobre Flask por su robustez y facilidad para integrar la lógica de negocio con una base de datos relacional.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16842" y="895350"/>
            <a:ext cx="8000484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E8EE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Cambios en las Herramientas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2974492" y="7475161"/>
            <a:ext cx="5480154" cy="2909464"/>
          </a:xfrm>
          <a:custGeom>
            <a:avLst/>
            <a:gdLst/>
            <a:ahLst/>
            <a:cxnLst/>
            <a:rect r="r" b="b" t="t" l="l"/>
            <a:pathLst>
              <a:path h="2909464" w="5480154">
                <a:moveTo>
                  <a:pt x="5480154" y="0"/>
                </a:moveTo>
                <a:lnTo>
                  <a:pt x="0" y="0"/>
                </a:lnTo>
                <a:lnTo>
                  <a:pt x="0" y="2909464"/>
                </a:lnTo>
                <a:lnTo>
                  <a:pt x="5480154" y="2909464"/>
                </a:lnTo>
                <a:lnTo>
                  <a:pt x="54801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4625" y="-293312"/>
            <a:ext cx="3390557" cy="1709406"/>
          </a:xfrm>
          <a:custGeom>
            <a:avLst/>
            <a:gdLst/>
            <a:ahLst/>
            <a:cxnLst/>
            <a:rect r="r" b="b" t="t" l="l"/>
            <a:pathLst>
              <a:path h="1709406" w="3390557">
                <a:moveTo>
                  <a:pt x="0" y="0"/>
                </a:moveTo>
                <a:lnTo>
                  <a:pt x="3390557" y="0"/>
                </a:lnTo>
                <a:lnTo>
                  <a:pt x="3390557" y="1709406"/>
                </a:lnTo>
                <a:lnTo>
                  <a:pt x="0" y="1709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78492" y="0"/>
            <a:ext cx="6409508" cy="10287000"/>
            <a:chOff x="0" y="0"/>
            <a:chExt cx="16881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881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8101">
                  <a:moveTo>
                    <a:pt x="0" y="0"/>
                  </a:moveTo>
                  <a:lnTo>
                    <a:pt x="1688101" y="0"/>
                  </a:lnTo>
                  <a:lnTo>
                    <a:pt x="16881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2B1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8810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3698390" y="5535448"/>
            <a:ext cx="4589610" cy="4691980"/>
          </a:xfrm>
          <a:custGeom>
            <a:avLst/>
            <a:gdLst/>
            <a:ahLst/>
            <a:cxnLst/>
            <a:rect r="r" b="b" t="t" l="l"/>
            <a:pathLst>
              <a:path h="4691980" w="4589610">
                <a:moveTo>
                  <a:pt x="4589610" y="0"/>
                </a:moveTo>
                <a:lnTo>
                  <a:pt x="0" y="0"/>
                </a:lnTo>
                <a:lnTo>
                  <a:pt x="0" y="4691980"/>
                </a:lnTo>
                <a:lnTo>
                  <a:pt x="4589610" y="4691980"/>
                </a:lnTo>
                <a:lnTo>
                  <a:pt x="45896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59336" y="726817"/>
            <a:ext cx="7705603" cy="8229600"/>
            <a:chOff x="0" y="0"/>
            <a:chExt cx="1193800" cy="1274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3800" cy="1274980"/>
            </a:xfrm>
            <a:custGeom>
              <a:avLst/>
              <a:gdLst/>
              <a:ahLst/>
              <a:cxnLst/>
              <a:rect r="r" b="b" t="t" l="l"/>
              <a:pathLst>
                <a:path h="1274980" w="1193800">
                  <a:moveTo>
                    <a:pt x="60283" y="0"/>
                  </a:moveTo>
                  <a:lnTo>
                    <a:pt x="1133517" y="0"/>
                  </a:lnTo>
                  <a:cubicBezTo>
                    <a:pt x="1166810" y="0"/>
                    <a:pt x="1193800" y="26990"/>
                    <a:pt x="1193800" y="60283"/>
                  </a:cubicBezTo>
                  <a:lnTo>
                    <a:pt x="1193800" y="1214698"/>
                  </a:lnTo>
                  <a:cubicBezTo>
                    <a:pt x="1193800" y="1230686"/>
                    <a:pt x="1187448" y="1246019"/>
                    <a:pt x="1176143" y="1257324"/>
                  </a:cubicBezTo>
                  <a:cubicBezTo>
                    <a:pt x="1164838" y="1268629"/>
                    <a:pt x="1149505" y="1274980"/>
                    <a:pt x="1133517" y="1274980"/>
                  </a:cubicBezTo>
                  <a:lnTo>
                    <a:pt x="60283" y="1274980"/>
                  </a:lnTo>
                  <a:cubicBezTo>
                    <a:pt x="26990" y="1274980"/>
                    <a:pt x="0" y="1247991"/>
                    <a:pt x="0" y="1214698"/>
                  </a:cubicBezTo>
                  <a:lnTo>
                    <a:pt x="0" y="60283"/>
                  </a:lnTo>
                  <a:cubicBezTo>
                    <a:pt x="0" y="26990"/>
                    <a:pt x="26990" y="0"/>
                    <a:pt x="60283" y="0"/>
                  </a:cubicBezTo>
                  <a:close/>
                </a:path>
              </a:pathLst>
            </a:custGeom>
            <a:blipFill>
              <a:blip r:embed="rId4"/>
              <a:stretch>
                <a:fillRect l="-34635" t="-6248" r="-36838" b="-78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4552614" cy="2295276"/>
          </a:xfrm>
          <a:custGeom>
            <a:avLst/>
            <a:gdLst/>
            <a:ahLst/>
            <a:cxnLst/>
            <a:rect r="r" b="b" t="t" l="l"/>
            <a:pathLst>
              <a:path h="2295276" w="4552614">
                <a:moveTo>
                  <a:pt x="0" y="0"/>
                </a:moveTo>
                <a:lnTo>
                  <a:pt x="4552614" y="0"/>
                </a:lnTo>
                <a:lnTo>
                  <a:pt x="4552614" y="2295276"/>
                </a:lnTo>
                <a:lnTo>
                  <a:pt x="0" y="2295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849254"/>
            <a:ext cx="8115300" cy="3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9"/>
              </a:lnSpc>
            </a:pPr>
            <a:r>
              <a:rPr lang="en-US" sz="3339">
                <a:solidFill>
                  <a:srgbClr val="2F493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Marketing digital: Se incorporaron herramientas adicionales como Google Analytics y Redes Sociales para mejorar la visibilidad del ecommerce, apoyando las campañas de publicidad.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975657"/>
            <a:ext cx="9233627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2F493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Cambios en las Herramientas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9856619" y="8499559"/>
            <a:ext cx="4043746" cy="2146862"/>
          </a:xfrm>
          <a:custGeom>
            <a:avLst/>
            <a:gdLst/>
            <a:ahLst/>
            <a:cxnLst/>
            <a:rect r="r" b="b" t="t" l="l"/>
            <a:pathLst>
              <a:path h="2146862" w="4043746">
                <a:moveTo>
                  <a:pt x="0" y="0"/>
                </a:moveTo>
                <a:lnTo>
                  <a:pt x="4043746" y="0"/>
                </a:lnTo>
                <a:lnTo>
                  <a:pt x="4043746" y="2146861"/>
                </a:lnTo>
                <a:lnTo>
                  <a:pt x="0" y="21468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782022"/>
            <a:chOff x="0" y="0"/>
            <a:chExt cx="4816593" cy="15228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22837"/>
            </a:xfrm>
            <a:custGeom>
              <a:avLst/>
              <a:gdLst/>
              <a:ahLst/>
              <a:cxnLst/>
              <a:rect r="r" b="b" t="t" l="l"/>
              <a:pathLst>
                <a:path h="15228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22837"/>
                  </a:lnTo>
                  <a:lnTo>
                    <a:pt x="0" y="1522837"/>
                  </a:lnTo>
                  <a:close/>
                </a:path>
              </a:pathLst>
            </a:custGeom>
            <a:solidFill>
              <a:srgbClr val="92B19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570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12170" y="2157624"/>
            <a:ext cx="1600646" cy="1466774"/>
          </a:xfrm>
          <a:custGeom>
            <a:avLst/>
            <a:gdLst/>
            <a:ahLst/>
            <a:cxnLst/>
            <a:rect r="r" b="b" t="t" l="l"/>
            <a:pathLst>
              <a:path h="1466774" w="1600646">
                <a:moveTo>
                  <a:pt x="0" y="0"/>
                </a:moveTo>
                <a:lnTo>
                  <a:pt x="1600646" y="0"/>
                </a:lnTo>
                <a:lnTo>
                  <a:pt x="1600646" y="1466774"/>
                </a:lnTo>
                <a:lnTo>
                  <a:pt x="0" y="1466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70239" y="2230714"/>
            <a:ext cx="1786026" cy="1466774"/>
          </a:xfrm>
          <a:custGeom>
            <a:avLst/>
            <a:gdLst/>
            <a:ahLst/>
            <a:cxnLst/>
            <a:rect r="r" b="b" t="t" l="l"/>
            <a:pathLst>
              <a:path h="1466774" w="1786026">
                <a:moveTo>
                  <a:pt x="0" y="0"/>
                </a:moveTo>
                <a:lnTo>
                  <a:pt x="1786026" y="0"/>
                </a:lnTo>
                <a:lnTo>
                  <a:pt x="1786026" y="1466773"/>
                </a:lnTo>
                <a:lnTo>
                  <a:pt x="0" y="146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9758" y="4016964"/>
            <a:ext cx="11656474" cy="5495195"/>
          </a:xfrm>
          <a:custGeom>
            <a:avLst/>
            <a:gdLst/>
            <a:ahLst/>
            <a:cxnLst/>
            <a:rect r="r" b="b" t="t" l="l"/>
            <a:pathLst>
              <a:path h="5495195" w="11656474">
                <a:moveTo>
                  <a:pt x="0" y="0"/>
                </a:moveTo>
                <a:lnTo>
                  <a:pt x="11656474" y="0"/>
                </a:lnTo>
                <a:lnTo>
                  <a:pt x="11656474" y="5495195"/>
                </a:lnTo>
                <a:lnTo>
                  <a:pt x="0" y="54951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84417"/>
            <a:ext cx="1623060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E8EEF3"/>
                </a:solidFill>
                <a:latin typeface="Garet Bold"/>
                <a:ea typeface="Garet Bold"/>
                <a:cs typeface="Garet Bold"/>
                <a:sym typeface="Garet Bold"/>
              </a:rPr>
              <a:t>Cambios en la Metodologia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63255" y="-1419225"/>
            <a:ext cx="5057183" cy="10287000"/>
            <a:chOff x="0" y="0"/>
            <a:chExt cx="7834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34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783490">
                  <a:moveTo>
                    <a:pt x="91853" y="0"/>
                  </a:moveTo>
                  <a:lnTo>
                    <a:pt x="691637" y="0"/>
                  </a:lnTo>
                  <a:cubicBezTo>
                    <a:pt x="715998" y="0"/>
                    <a:pt x="739361" y="9677"/>
                    <a:pt x="756587" y="26903"/>
                  </a:cubicBezTo>
                  <a:cubicBezTo>
                    <a:pt x="773813" y="44129"/>
                    <a:pt x="783490" y="67492"/>
                    <a:pt x="783490" y="91853"/>
                  </a:cubicBezTo>
                  <a:lnTo>
                    <a:pt x="783490" y="1501873"/>
                  </a:lnTo>
                  <a:cubicBezTo>
                    <a:pt x="783490" y="1526234"/>
                    <a:pt x="773813" y="1549597"/>
                    <a:pt x="756587" y="1566822"/>
                  </a:cubicBezTo>
                  <a:cubicBezTo>
                    <a:pt x="739361" y="1584048"/>
                    <a:pt x="715998" y="1593725"/>
                    <a:pt x="691637" y="1593725"/>
                  </a:cubicBezTo>
                  <a:lnTo>
                    <a:pt x="91853" y="1593725"/>
                  </a:lnTo>
                  <a:cubicBezTo>
                    <a:pt x="41124" y="1593725"/>
                    <a:pt x="0" y="1552602"/>
                    <a:pt x="0" y="1501873"/>
                  </a:cubicBezTo>
                  <a:lnTo>
                    <a:pt x="0" y="91853"/>
                  </a:lnTo>
                  <a:cubicBezTo>
                    <a:pt x="0" y="67492"/>
                    <a:pt x="9677" y="44129"/>
                    <a:pt x="26903" y="26903"/>
                  </a:cubicBezTo>
                  <a:cubicBezTo>
                    <a:pt x="44129" y="9677"/>
                    <a:pt x="67492" y="0"/>
                    <a:pt x="91853" y="0"/>
                  </a:cubicBezTo>
                  <a:close/>
                </a:path>
              </a:pathLst>
            </a:custGeom>
            <a:blipFill>
              <a:blip r:embed="rId2"/>
              <a:stretch>
                <a:fillRect l="-102682" t="0" r="-10268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704778" y="-307430"/>
            <a:ext cx="5246370" cy="4800600"/>
            <a:chOff x="0" y="0"/>
            <a:chExt cx="812800" cy="7437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43739"/>
            </a:xfrm>
            <a:custGeom>
              <a:avLst/>
              <a:gdLst/>
              <a:ahLst/>
              <a:cxnLst/>
              <a:rect r="r" b="b" t="t" l="l"/>
              <a:pathLst>
                <a:path h="743739" w="812800">
                  <a:moveTo>
                    <a:pt x="88540" y="0"/>
                  </a:moveTo>
                  <a:lnTo>
                    <a:pt x="724260" y="0"/>
                  </a:lnTo>
                  <a:cubicBezTo>
                    <a:pt x="773159" y="0"/>
                    <a:pt x="812800" y="39641"/>
                    <a:pt x="812800" y="88540"/>
                  </a:cubicBezTo>
                  <a:lnTo>
                    <a:pt x="812800" y="655198"/>
                  </a:lnTo>
                  <a:cubicBezTo>
                    <a:pt x="812800" y="678681"/>
                    <a:pt x="803472" y="701201"/>
                    <a:pt x="786867" y="717806"/>
                  </a:cubicBezTo>
                  <a:cubicBezTo>
                    <a:pt x="770263" y="734410"/>
                    <a:pt x="747742" y="743739"/>
                    <a:pt x="724260" y="743739"/>
                  </a:cubicBezTo>
                  <a:lnTo>
                    <a:pt x="88540" y="743739"/>
                  </a:lnTo>
                  <a:cubicBezTo>
                    <a:pt x="39641" y="743739"/>
                    <a:pt x="0" y="704098"/>
                    <a:pt x="0" y="655198"/>
                  </a:cubicBezTo>
                  <a:lnTo>
                    <a:pt x="0" y="88540"/>
                  </a:lnTo>
                  <a:cubicBezTo>
                    <a:pt x="0" y="39641"/>
                    <a:pt x="39641" y="0"/>
                    <a:pt x="88540" y="0"/>
                  </a:cubicBezTo>
                  <a:close/>
                </a:path>
              </a:pathLst>
            </a:custGeom>
            <a:blipFill>
              <a:blip r:embed="rId3"/>
              <a:stretch>
                <a:fillRect l="-14661" t="0" r="-22702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0"/>
            <a:ext cx="4961703" cy="2634213"/>
          </a:xfrm>
          <a:custGeom>
            <a:avLst/>
            <a:gdLst/>
            <a:ahLst/>
            <a:cxnLst/>
            <a:rect r="r" b="b" t="t" l="l"/>
            <a:pathLst>
              <a:path h="2634213" w="4961703">
                <a:moveTo>
                  <a:pt x="0" y="0"/>
                </a:moveTo>
                <a:lnTo>
                  <a:pt x="4961703" y="0"/>
                </a:lnTo>
                <a:lnTo>
                  <a:pt x="4961703" y="2634213"/>
                </a:lnTo>
                <a:lnTo>
                  <a:pt x="0" y="2634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708565"/>
            <a:ext cx="10922448" cy="130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9"/>
              </a:lnSpc>
              <a:spcBef>
                <a:spcPct val="0"/>
              </a:spcBef>
            </a:pPr>
            <a:r>
              <a:rPr lang="en-US" b="true" sz="7699">
                <a:solidFill>
                  <a:srgbClr val="2F493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Conclusión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13830"/>
            <a:ext cx="10403230" cy="20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2F493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Los cambios en las herramientas y la metodología, como el paso de un enfoque cascada a Scrum, mejoraron la flexibilidad y adaptabilidad del proyecto. La adopción de React y PostgreSQL optimizó el desarrollo técnico. Estos ajustes permitieron priorizar tareas críticas, adaptarse a los desafíos, y cumplir los objetivos dentro del plazo, asegurando un producto funcional y eficiente.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2B1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15192696" y="948442"/>
            <a:ext cx="4043746" cy="2146862"/>
          </a:xfrm>
          <a:custGeom>
            <a:avLst/>
            <a:gdLst/>
            <a:ahLst/>
            <a:cxnLst/>
            <a:rect r="r" b="b" t="t" l="l"/>
            <a:pathLst>
              <a:path h="2146862" w="4043746">
                <a:moveTo>
                  <a:pt x="4043746" y="0"/>
                </a:moveTo>
                <a:lnTo>
                  <a:pt x="0" y="0"/>
                </a:lnTo>
                <a:lnTo>
                  <a:pt x="0" y="2146862"/>
                </a:lnTo>
                <a:lnTo>
                  <a:pt x="4043746" y="2146862"/>
                </a:lnTo>
                <a:lnTo>
                  <a:pt x="40437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153787"/>
            <a:ext cx="16230600" cy="4806265"/>
            <a:chOff x="0" y="0"/>
            <a:chExt cx="2514545" cy="7446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4545" cy="744616"/>
            </a:xfrm>
            <a:custGeom>
              <a:avLst/>
              <a:gdLst/>
              <a:ahLst/>
              <a:cxnLst/>
              <a:rect r="r" b="b" t="t" l="l"/>
              <a:pathLst>
                <a:path h="744616" w="2514545">
                  <a:moveTo>
                    <a:pt x="28620" y="0"/>
                  </a:moveTo>
                  <a:lnTo>
                    <a:pt x="2485925" y="0"/>
                  </a:lnTo>
                  <a:cubicBezTo>
                    <a:pt x="2493515" y="0"/>
                    <a:pt x="2500795" y="3015"/>
                    <a:pt x="2506162" y="8383"/>
                  </a:cubicBezTo>
                  <a:cubicBezTo>
                    <a:pt x="2511529" y="13750"/>
                    <a:pt x="2514545" y="21029"/>
                    <a:pt x="2514545" y="28620"/>
                  </a:cubicBezTo>
                  <a:lnTo>
                    <a:pt x="2514545" y="715997"/>
                  </a:lnTo>
                  <a:cubicBezTo>
                    <a:pt x="2514545" y="731803"/>
                    <a:pt x="2501731" y="744616"/>
                    <a:pt x="2485925" y="744616"/>
                  </a:cubicBezTo>
                  <a:lnTo>
                    <a:pt x="28620" y="744616"/>
                  </a:lnTo>
                  <a:cubicBezTo>
                    <a:pt x="12813" y="744616"/>
                    <a:pt x="0" y="731803"/>
                    <a:pt x="0" y="715997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blipFill>
              <a:blip r:embed="rId4"/>
              <a:stretch>
                <a:fillRect l="-3164" t="-13416" r="-3398" b="-1241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5400000">
            <a:off x="-2021873" y="7191696"/>
            <a:ext cx="4043746" cy="2146862"/>
          </a:xfrm>
          <a:custGeom>
            <a:avLst/>
            <a:gdLst/>
            <a:ahLst/>
            <a:cxnLst/>
            <a:rect r="r" b="b" t="t" l="l"/>
            <a:pathLst>
              <a:path h="2146862" w="4043746">
                <a:moveTo>
                  <a:pt x="0" y="0"/>
                </a:moveTo>
                <a:lnTo>
                  <a:pt x="4043746" y="0"/>
                </a:lnTo>
                <a:lnTo>
                  <a:pt x="4043746" y="2146862"/>
                </a:lnTo>
                <a:lnTo>
                  <a:pt x="0" y="2146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79194" y="6530925"/>
            <a:ext cx="13529611" cy="173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39"/>
              </a:lnSpc>
              <a:spcBef>
                <a:spcPct val="0"/>
              </a:spcBef>
            </a:pPr>
            <a:r>
              <a:rPr lang="en-US" b="true" sz="10099">
                <a:solidFill>
                  <a:srgbClr val="E8EE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¡Muchas 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DAGTGNf_mwM</dc:identifier>
  <dcterms:modified xsi:type="dcterms:W3CDTF">2011-08-01T06:04:30Z</dcterms:modified>
  <cp:revision>1</cp:revision>
  <dc:title>Evaluacion Capstone</dc:title>
</cp:coreProperties>
</file>